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56" r:id="rId3"/>
    <p:sldId id="306" r:id="rId4"/>
    <p:sldId id="261" r:id="rId5"/>
    <p:sldId id="276" r:id="rId6"/>
    <p:sldId id="285" r:id="rId7"/>
    <p:sldId id="258" r:id="rId8"/>
    <p:sldId id="286" r:id="rId9"/>
    <p:sldId id="282" r:id="rId10"/>
    <p:sldId id="310" r:id="rId11"/>
    <p:sldId id="343" r:id="rId12"/>
    <p:sldId id="314" r:id="rId13"/>
    <p:sldId id="315" r:id="rId14"/>
    <p:sldId id="346" r:id="rId15"/>
    <p:sldId id="348" r:id="rId16"/>
    <p:sldId id="347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49" r:id="rId40"/>
    <p:sldId id="350" r:id="rId41"/>
    <p:sldId id="351" r:id="rId42"/>
    <p:sldId id="339" r:id="rId43"/>
    <p:sldId id="340" r:id="rId44"/>
    <p:sldId id="312" r:id="rId45"/>
    <p:sldId id="304" r:id="rId46"/>
    <p:sldId id="302" r:id="rId47"/>
    <p:sldId id="342" r:id="rId4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3A9CCD"/>
    <a:srgbClr val="6FB9DD"/>
    <a:srgbClr val="0563C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00" y="8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42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51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86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gua, verde, pequeño, frente&#10;&#10;Descripción generada automáticamente">
            <a:extLst>
              <a:ext uri="{FF2B5EF4-FFF2-40B4-BE49-F238E27FC236}">
                <a16:creationId xmlns:a16="http://schemas.microsoft.com/office/drawing/2014/main" id="{743ED9BE-4C4E-4112-AD3C-B1A5B59AD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46" y="-1294409"/>
            <a:ext cx="12322340" cy="8287914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D63737F-6021-4699-B109-EC0FA39667DB}"/>
              </a:ext>
            </a:extLst>
          </p:cNvPr>
          <p:cNvSpPr/>
          <p:nvPr userDrawn="1"/>
        </p:nvSpPr>
        <p:spPr>
          <a:xfrm>
            <a:off x="9792492" y="5734733"/>
            <a:ext cx="1605385" cy="541634"/>
          </a:xfrm>
          <a:prstGeom prst="roundRect">
            <a:avLst>
              <a:gd name="adj" fmla="val 91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1B3266C-3852-4AC4-B8AF-73871FD4E59D}"/>
              </a:ext>
            </a:extLst>
          </p:cNvPr>
          <p:cNvSpPr txBox="1">
            <a:spLocks/>
          </p:cNvSpPr>
          <p:nvPr userDrawn="1"/>
        </p:nvSpPr>
        <p:spPr>
          <a:xfrm>
            <a:off x="816646" y="5595857"/>
            <a:ext cx="3584452" cy="710701"/>
          </a:xfrm>
          <a:prstGeom prst="rect">
            <a:avLst/>
          </a:prstGeom>
          <a:effectLst/>
        </p:spPr>
        <p:txBody>
          <a:bodyPr vert="horz" lIns="91414" tIns="45707" rIns="91414" bIns="45707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chemeClr val="bg1"/>
                </a:solidFill>
                <a:latin typeface="Arial"/>
                <a:cs typeface="Arial"/>
              </a:rPr>
              <a:t>U-</a:t>
            </a:r>
            <a:r>
              <a:rPr lang="es-ES" sz="1400" b="1" dirty="0" err="1">
                <a:solidFill>
                  <a:schemeClr val="bg1"/>
                </a:solidFill>
                <a:latin typeface="Arial"/>
                <a:cs typeface="Arial"/>
              </a:rPr>
              <a:t>tad</a:t>
            </a:r>
            <a:r>
              <a:rPr lang="es-ES" sz="1400" b="1" dirty="0">
                <a:solidFill>
                  <a:schemeClr val="bg1"/>
                </a:solidFill>
                <a:latin typeface="Arial"/>
                <a:cs typeface="Arial"/>
              </a:rPr>
              <a:t>, Centro Universitario </a:t>
            </a:r>
          </a:p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chemeClr val="bg1"/>
                </a:solidFill>
                <a:latin typeface="Arial"/>
                <a:cs typeface="Arial"/>
              </a:rPr>
              <a:t>de Tecnología y Arte Digital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3C11D25-2E9A-4032-AE23-5621071188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7081" y="5832500"/>
            <a:ext cx="1104418" cy="349117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881A659-639F-4B6E-B736-0DE689AECD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90" y="5778916"/>
            <a:ext cx="1605385" cy="4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76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07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89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3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6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8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05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5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64F60-81A7-42FE-8A7A-5B0C78CA9A8A}" type="datetimeFigureOut">
              <a:rPr lang="es-ES" smtClean="0"/>
              <a:t>18/09/2020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5754-F06C-4A5C-A077-F8A7E5F96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8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es-ES/Meetup-de-Grupo-de-Usuarios-de-R-de-Malaga/" TargetMode="External"/><Relationship Id="rId2" Type="http://schemas.openxmlformats.org/officeDocument/2006/relationships/hyperlink" Target="https://malagarusers.netlif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urns-stat.com/documents/books/the-r-infern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gvwilson.github.io/tidynomicon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hyperlink" Target="https://r4ds.had.co.nz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enciadedatos/datos-de-miercoles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f/fa/Hadley-wickham2016-02-04.jpg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rstudio/rstudio-conf/blob/master/2017/The_Tidyverse-Hadley_Wickham/tidyvers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rstudio-conf/blob/master/2017/The_Tidyverse-Hadley_Wickham/tidyverse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BEE90C4C-CBBD-4F85-819B-D562B32A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8034483-6F14-4417-A3AB-F5450DC3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48EF7-71E0-4CFB-A86B-0FCF0199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Verbos de </a:t>
            </a:r>
            <a:r>
              <a:rPr lang="es-ES" dirty="0" err="1"/>
              <a:t>dplyr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69FA975-E2FB-4B02-B43B-A6500BFCE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Visualizar </a:t>
            </a:r>
            <a:r>
              <a:rPr lang="es-ES" dirty="0" err="1"/>
              <a:t>data.frames</a:t>
            </a:r>
            <a:r>
              <a:rPr lang="es-ES" dirty="0"/>
              <a:t> o </a:t>
            </a:r>
            <a:r>
              <a:rPr lang="es-ES" dirty="0" err="1"/>
              <a:t>tibbles</a:t>
            </a:r>
            <a:r>
              <a:rPr lang="es-ES" dirty="0"/>
              <a:t>: </a:t>
            </a:r>
            <a:r>
              <a:rPr lang="es-ES" dirty="0" err="1"/>
              <a:t>glimpse</a:t>
            </a:r>
            <a:r>
              <a:rPr lang="es-ES" dirty="0"/>
              <a:t>()</a:t>
            </a:r>
          </a:p>
          <a:p>
            <a:r>
              <a:rPr lang="es-ES" dirty="0"/>
              <a:t>Seleccionar columnas: </a:t>
            </a:r>
            <a:r>
              <a:rPr lang="es-ES" dirty="0" err="1"/>
              <a:t>select</a:t>
            </a:r>
            <a:r>
              <a:rPr lang="es-ES" dirty="0"/>
              <a:t>()</a:t>
            </a:r>
          </a:p>
          <a:p>
            <a:r>
              <a:rPr lang="es-ES" dirty="0"/>
              <a:t>Filtrar casos: </a:t>
            </a:r>
            <a:r>
              <a:rPr lang="es-ES" dirty="0" err="1"/>
              <a:t>filter</a:t>
            </a:r>
            <a:r>
              <a:rPr lang="es-ES" dirty="0"/>
              <a:t>()</a:t>
            </a:r>
          </a:p>
          <a:p>
            <a:r>
              <a:rPr lang="es-ES" dirty="0"/>
              <a:t>Muestrear casos al azar: </a:t>
            </a:r>
            <a:r>
              <a:rPr lang="es-ES" dirty="0" err="1"/>
              <a:t>sample_frac</a:t>
            </a:r>
            <a:r>
              <a:rPr lang="es-ES" dirty="0"/>
              <a:t>() </a:t>
            </a:r>
            <a:r>
              <a:rPr lang="es-ES" dirty="0" err="1"/>
              <a:t>sample_n</a:t>
            </a:r>
            <a:r>
              <a:rPr lang="es-ES" dirty="0"/>
              <a:t>()</a:t>
            </a:r>
          </a:p>
          <a:p>
            <a:r>
              <a:rPr lang="es-ES" dirty="0"/>
              <a:t>Modificar o añadir columnas: </a:t>
            </a:r>
            <a:r>
              <a:rPr lang="es-ES" dirty="0" err="1"/>
              <a:t>mutate</a:t>
            </a:r>
            <a:r>
              <a:rPr lang="es-ES" dirty="0"/>
              <a:t>()</a:t>
            </a:r>
          </a:p>
          <a:p>
            <a:r>
              <a:rPr lang="es-ES" dirty="0"/>
              <a:t>Renombrar columnas: </a:t>
            </a:r>
            <a:r>
              <a:rPr lang="es-ES" dirty="0" err="1"/>
              <a:t>rename</a:t>
            </a:r>
            <a:r>
              <a:rPr lang="es-ES" dirty="0"/>
              <a:t>()</a:t>
            </a:r>
          </a:p>
          <a:p>
            <a:r>
              <a:rPr lang="es-ES" dirty="0"/>
              <a:t>Calcular agregados: </a:t>
            </a:r>
            <a:r>
              <a:rPr lang="es-ES" dirty="0" err="1"/>
              <a:t>summarize</a:t>
            </a:r>
            <a:r>
              <a:rPr lang="es-ES" dirty="0"/>
              <a:t>()</a:t>
            </a:r>
          </a:p>
          <a:p>
            <a:r>
              <a:rPr lang="es-ES" dirty="0"/>
              <a:t>Aplicar funciones por grupos de variables: </a:t>
            </a:r>
            <a:r>
              <a:rPr lang="es-ES" dirty="0" err="1"/>
              <a:t>group_by</a:t>
            </a:r>
            <a:r>
              <a:rPr lang="es-ES" dirty="0"/>
              <a:t>()</a:t>
            </a:r>
          </a:p>
          <a:p>
            <a:r>
              <a:rPr lang="es-ES" dirty="0"/>
              <a:t>Ordenar por variables: </a:t>
            </a:r>
            <a:r>
              <a:rPr lang="es-ES" dirty="0" err="1"/>
              <a:t>arrange</a:t>
            </a:r>
            <a:r>
              <a:rPr lang="es-ES" dirty="0"/>
              <a:t>()</a:t>
            </a: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5249FEC-67EF-4A7F-94E9-9F654C660288}"/>
              </a:ext>
            </a:extLst>
          </p:cNvPr>
          <p:cNvSpPr/>
          <p:nvPr/>
        </p:nvSpPr>
        <p:spPr>
          <a:xfrm>
            <a:off x="9028589" y="1690688"/>
            <a:ext cx="2396971" cy="19797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Pipes %&gt;%</a:t>
            </a:r>
          </a:p>
          <a:p>
            <a:pPr algn="ctr"/>
            <a:endParaRPr lang="es-ES" sz="1200" dirty="0"/>
          </a:p>
          <a:p>
            <a:pPr algn="ctr"/>
            <a:r>
              <a:rPr lang="es-ES" sz="2800" dirty="0" err="1"/>
              <a:t>across</a:t>
            </a:r>
            <a:r>
              <a:rPr lang="es-ES" sz="2800" dirty="0"/>
              <a:t>()</a:t>
            </a:r>
          </a:p>
          <a:p>
            <a:pPr algn="ctr"/>
            <a:endParaRPr lang="es-ES" sz="1200" dirty="0"/>
          </a:p>
          <a:p>
            <a:pPr algn="ctr"/>
            <a:r>
              <a:rPr lang="es-ES" sz="2800" dirty="0" err="1"/>
              <a:t>when</a:t>
            </a:r>
            <a:r>
              <a:rPr lang="es-E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59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C8AF91-BCCB-4AD4-B4EE-FFC6E491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675661"/>
            <a:ext cx="9344025" cy="120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7F285D-600F-4A17-9763-BBD763D3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49" y="2362353"/>
            <a:ext cx="9258300" cy="3057525"/>
          </a:xfrm>
          <a:prstGeom prst="rect">
            <a:avLst/>
          </a:prstGeom>
        </p:spPr>
      </p:pic>
      <p:pic>
        <p:nvPicPr>
          <p:cNvPr id="3" name="Imagen 2" descr="Imagen que contiene señal, dibujo, computadora&#10;&#10;Descripción generada automáticamente">
            <a:extLst>
              <a:ext uri="{FF2B5EF4-FFF2-40B4-BE49-F238E27FC236}">
                <a16:creationId xmlns:a16="http://schemas.microsoft.com/office/drawing/2014/main" id="{D6CCBA2D-0B9E-4E5A-B263-9957449DD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428" y="430344"/>
            <a:ext cx="1463167" cy="168873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2294ED1-88F1-49FC-BE2B-CE146588B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605" y="6104490"/>
            <a:ext cx="7436395" cy="646331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Horst AM, Hill AP, Gorman KB (2020).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palmerpenguins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: Palmer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Archipelago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 (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Antarctica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)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penguin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R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package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version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 0.1.0.</a:t>
            </a:r>
            <a:endParaRPr lang="es-ES" altLang="es-ES" sz="1400" dirty="0">
              <a:solidFill>
                <a:srgbClr val="24292E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rgbClr val="6A737D"/>
                </a:solidFill>
                <a:effectLst/>
                <a:latin typeface="+mj-lt"/>
              </a:rPr>
              <a:t>https://allisonhorst.github.io/palmerpenguins/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s-ES" altLang="es-E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62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4C65FC-93D2-42FC-83B0-A189258C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4" y="1438380"/>
            <a:ext cx="11277600" cy="473392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F39CD67-CDA8-4428-AC28-110D4A384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556" y="2878072"/>
            <a:ext cx="2274533" cy="215444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400" b="0" i="0" dirty="0">
                <a:solidFill>
                  <a:srgbClr val="333333"/>
                </a:solidFill>
                <a:effectLst/>
                <a:latin typeface="Muli"/>
              </a:rPr>
              <a:t>“</a:t>
            </a:r>
            <a:r>
              <a:rPr lang="es-ES" sz="1400" b="0" i="0" dirty="0" err="1">
                <a:solidFill>
                  <a:srgbClr val="333333"/>
                </a:solidFill>
                <a:effectLst/>
                <a:latin typeface="Muli"/>
              </a:rPr>
              <a:t>Artwork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es-ES" sz="1400" b="0" i="0" dirty="0" err="1">
                <a:solidFill>
                  <a:srgbClr val="333333"/>
                </a:solidFill>
                <a:effectLst/>
                <a:latin typeface="Muli"/>
              </a:rPr>
              <a:t>by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Muli"/>
              </a:rPr>
              <a:t> @allison_horst”</a:t>
            </a:r>
            <a:endParaRPr kumimoji="0" lang="es-ES" altLang="es-E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7F9E29-E00C-4FC9-B6E0-4FCAF4631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00" y="-47314"/>
            <a:ext cx="5184664" cy="30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6829A064-DF37-44C9-A004-0A42918C8457}"/>
              </a:ext>
            </a:extLst>
          </p:cNvPr>
          <p:cNvSpPr txBox="1"/>
          <p:nvPr/>
        </p:nvSpPr>
        <p:spPr>
          <a:xfrm>
            <a:off x="801208" y="955735"/>
            <a:ext cx="11192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sum(round(c(10.5,6,NA), </a:t>
            </a:r>
            <a:r>
              <a:rPr lang="es-E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digits</a:t>
            </a:r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0), na.rm = TRUE)</a:t>
            </a:r>
            <a:endParaRPr lang="es-ES" sz="2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E7A224-A688-4D4C-AADD-C13E87E6D488}"/>
              </a:ext>
            </a:extLst>
          </p:cNvPr>
          <p:cNvSpPr txBox="1"/>
          <p:nvPr/>
        </p:nvSpPr>
        <p:spPr>
          <a:xfrm>
            <a:off x="796749" y="108759"/>
            <a:ext cx="11192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Operador pipe </a:t>
            </a:r>
            <a:r>
              <a:rPr lang="es-E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9442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939386-2811-4F91-BA1C-70704D5E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34" y="1909842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c(10.5, 6, NA)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B5B43878-A71D-45C3-A2F0-FC10896EC2E4}"/>
              </a:ext>
            </a:extLst>
          </p:cNvPr>
          <p:cNvSpPr txBox="1">
            <a:spLocks/>
          </p:cNvSpPr>
          <p:nvPr/>
        </p:nvSpPr>
        <p:spPr>
          <a:xfrm>
            <a:off x="864834" y="3013396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tx1"/>
                </a:solidFill>
              </a:rPr>
              <a:t>round(data, </a:t>
            </a:r>
            <a:r>
              <a:rPr lang="es-ES" sz="3600" dirty="0" err="1">
                <a:solidFill>
                  <a:schemeClr val="tx1"/>
                </a:solidFill>
              </a:rPr>
              <a:t>digits</a:t>
            </a:r>
            <a:r>
              <a:rPr lang="es-ES" sz="3600" dirty="0">
                <a:solidFill>
                  <a:schemeClr val="tx1"/>
                </a:solidFill>
              </a:rPr>
              <a:t> = 0)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2B8244B9-C8BC-4756-9841-5D03197B90B5}"/>
              </a:ext>
            </a:extLst>
          </p:cNvPr>
          <p:cNvSpPr txBox="1">
            <a:spLocks/>
          </p:cNvSpPr>
          <p:nvPr/>
        </p:nvSpPr>
        <p:spPr>
          <a:xfrm>
            <a:off x="864834" y="4110292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tx1"/>
                </a:solidFill>
              </a:rPr>
              <a:t>sum(data, na.rm = TRUE)</a:t>
            </a: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D11E4147-B5D0-405C-99E1-EB266823F684}"/>
              </a:ext>
            </a:extLst>
          </p:cNvPr>
          <p:cNvSpPr/>
          <p:nvPr/>
        </p:nvSpPr>
        <p:spPr>
          <a:xfrm>
            <a:off x="4110361" y="2370340"/>
            <a:ext cx="4565301" cy="896645"/>
          </a:xfrm>
          <a:custGeom>
            <a:avLst/>
            <a:gdLst>
              <a:gd name="connsiteX0" fmla="*/ 4616769 w 5204874"/>
              <a:gd name="connsiteY0" fmla="*/ 0 h 896645"/>
              <a:gd name="connsiteX1" fmla="*/ 4883099 w 5204874"/>
              <a:gd name="connsiteY1" fmla="*/ 692459 h 896645"/>
              <a:gd name="connsiteX2" fmla="*/ 728350 w 5204874"/>
              <a:gd name="connsiteY2" fmla="*/ 523783 h 896645"/>
              <a:gd name="connsiteX3" fmla="*/ 27014 w 5204874"/>
              <a:gd name="connsiteY3" fmla="*/ 89664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74" h="896645">
                <a:moveTo>
                  <a:pt x="4616769" y="0"/>
                </a:moveTo>
                <a:cubicBezTo>
                  <a:pt x="5073969" y="302581"/>
                  <a:pt x="5531169" y="605162"/>
                  <a:pt x="4883099" y="692459"/>
                </a:cubicBezTo>
                <a:cubicBezTo>
                  <a:pt x="4235029" y="779756"/>
                  <a:pt x="1537697" y="489752"/>
                  <a:pt x="728350" y="523783"/>
                </a:cubicBezTo>
                <a:cubicBezTo>
                  <a:pt x="-80997" y="557814"/>
                  <a:pt x="-26992" y="727229"/>
                  <a:pt x="27014" y="896645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3339002-D201-409F-B397-F5D39DCB5832}"/>
              </a:ext>
            </a:extLst>
          </p:cNvPr>
          <p:cNvSpPr/>
          <p:nvPr/>
        </p:nvSpPr>
        <p:spPr>
          <a:xfrm>
            <a:off x="3470789" y="3481396"/>
            <a:ext cx="5204874" cy="896645"/>
          </a:xfrm>
          <a:custGeom>
            <a:avLst/>
            <a:gdLst>
              <a:gd name="connsiteX0" fmla="*/ 4616769 w 5204874"/>
              <a:gd name="connsiteY0" fmla="*/ 0 h 896645"/>
              <a:gd name="connsiteX1" fmla="*/ 4883099 w 5204874"/>
              <a:gd name="connsiteY1" fmla="*/ 692459 h 896645"/>
              <a:gd name="connsiteX2" fmla="*/ 728350 w 5204874"/>
              <a:gd name="connsiteY2" fmla="*/ 523783 h 896645"/>
              <a:gd name="connsiteX3" fmla="*/ 27014 w 5204874"/>
              <a:gd name="connsiteY3" fmla="*/ 89664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74" h="896645">
                <a:moveTo>
                  <a:pt x="4616769" y="0"/>
                </a:moveTo>
                <a:cubicBezTo>
                  <a:pt x="5073969" y="302581"/>
                  <a:pt x="5531169" y="605162"/>
                  <a:pt x="4883099" y="692459"/>
                </a:cubicBezTo>
                <a:cubicBezTo>
                  <a:pt x="4235029" y="779756"/>
                  <a:pt x="1537697" y="489752"/>
                  <a:pt x="728350" y="523783"/>
                </a:cubicBezTo>
                <a:cubicBezTo>
                  <a:pt x="-80997" y="557814"/>
                  <a:pt x="-26992" y="727229"/>
                  <a:pt x="27014" y="896645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29A064-DF37-44C9-A004-0A42918C8457}"/>
              </a:ext>
            </a:extLst>
          </p:cNvPr>
          <p:cNvSpPr txBox="1"/>
          <p:nvPr/>
        </p:nvSpPr>
        <p:spPr>
          <a:xfrm>
            <a:off x="801208" y="955735"/>
            <a:ext cx="11192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sum(round(c(10.5,6,NA), </a:t>
            </a:r>
            <a:r>
              <a:rPr lang="es-E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digits</a:t>
            </a:r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0), na.rm = TRUE)</a:t>
            </a:r>
            <a:endParaRPr lang="es-ES" sz="2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E7A224-A688-4D4C-AADD-C13E87E6D488}"/>
              </a:ext>
            </a:extLst>
          </p:cNvPr>
          <p:cNvSpPr txBox="1"/>
          <p:nvPr/>
        </p:nvSpPr>
        <p:spPr>
          <a:xfrm>
            <a:off x="796749" y="108759"/>
            <a:ext cx="11192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Operador pipe </a:t>
            </a:r>
            <a:r>
              <a:rPr lang="es-E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766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939386-2811-4F91-BA1C-70704D5E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34" y="1909842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sz="3600" dirty="0">
                <a:solidFill>
                  <a:schemeClr val="tx1"/>
                </a:solidFill>
              </a:rPr>
              <a:t>c(10.5, 6, NA)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B5B43878-A71D-45C3-A2F0-FC10896EC2E4}"/>
              </a:ext>
            </a:extLst>
          </p:cNvPr>
          <p:cNvSpPr txBox="1">
            <a:spLocks/>
          </p:cNvSpPr>
          <p:nvPr/>
        </p:nvSpPr>
        <p:spPr>
          <a:xfrm>
            <a:off x="864834" y="3013396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tx1"/>
                </a:solidFill>
              </a:rPr>
              <a:t>round(data, </a:t>
            </a:r>
            <a:r>
              <a:rPr lang="es-ES" sz="3600" dirty="0" err="1">
                <a:solidFill>
                  <a:schemeClr val="tx1"/>
                </a:solidFill>
              </a:rPr>
              <a:t>digits</a:t>
            </a:r>
            <a:r>
              <a:rPr lang="es-ES" sz="3600" dirty="0">
                <a:solidFill>
                  <a:schemeClr val="tx1"/>
                </a:solidFill>
              </a:rPr>
              <a:t> = 0)</a:t>
            </a: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2B8244B9-C8BC-4756-9841-5D03197B90B5}"/>
              </a:ext>
            </a:extLst>
          </p:cNvPr>
          <p:cNvSpPr txBox="1">
            <a:spLocks/>
          </p:cNvSpPr>
          <p:nvPr/>
        </p:nvSpPr>
        <p:spPr>
          <a:xfrm>
            <a:off x="864834" y="4110292"/>
            <a:ext cx="7200000" cy="93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dirty="0">
                <a:solidFill>
                  <a:schemeClr val="tx1"/>
                </a:solidFill>
              </a:rPr>
              <a:t>sum(data, na.rm = TRUE)</a:t>
            </a: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D11E4147-B5D0-405C-99E1-EB266823F684}"/>
              </a:ext>
            </a:extLst>
          </p:cNvPr>
          <p:cNvSpPr/>
          <p:nvPr/>
        </p:nvSpPr>
        <p:spPr>
          <a:xfrm>
            <a:off x="4110361" y="2370340"/>
            <a:ext cx="4565301" cy="896645"/>
          </a:xfrm>
          <a:custGeom>
            <a:avLst/>
            <a:gdLst>
              <a:gd name="connsiteX0" fmla="*/ 4616769 w 5204874"/>
              <a:gd name="connsiteY0" fmla="*/ 0 h 896645"/>
              <a:gd name="connsiteX1" fmla="*/ 4883099 w 5204874"/>
              <a:gd name="connsiteY1" fmla="*/ 692459 h 896645"/>
              <a:gd name="connsiteX2" fmla="*/ 728350 w 5204874"/>
              <a:gd name="connsiteY2" fmla="*/ 523783 h 896645"/>
              <a:gd name="connsiteX3" fmla="*/ 27014 w 5204874"/>
              <a:gd name="connsiteY3" fmla="*/ 89664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74" h="896645">
                <a:moveTo>
                  <a:pt x="4616769" y="0"/>
                </a:moveTo>
                <a:cubicBezTo>
                  <a:pt x="5073969" y="302581"/>
                  <a:pt x="5531169" y="605162"/>
                  <a:pt x="4883099" y="692459"/>
                </a:cubicBezTo>
                <a:cubicBezTo>
                  <a:pt x="4235029" y="779756"/>
                  <a:pt x="1537697" y="489752"/>
                  <a:pt x="728350" y="523783"/>
                </a:cubicBezTo>
                <a:cubicBezTo>
                  <a:pt x="-80997" y="557814"/>
                  <a:pt x="-26992" y="727229"/>
                  <a:pt x="27014" y="896645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3339002-D201-409F-B397-F5D39DCB5832}"/>
              </a:ext>
            </a:extLst>
          </p:cNvPr>
          <p:cNvSpPr/>
          <p:nvPr/>
        </p:nvSpPr>
        <p:spPr>
          <a:xfrm>
            <a:off x="3470789" y="3481396"/>
            <a:ext cx="5204874" cy="896645"/>
          </a:xfrm>
          <a:custGeom>
            <a:avLst/>
            <a:gdLst>
              <a:gd name="connsiteX0" fmla="*/ 4616769 w 5204874"/>
              <a:gd name="connsiteY0" fmla="*/ 0 h 896645"/>
              <a:gd name="connsiteX1" fmla="*/ 4883099 w 5204874"/>
              <a:gd name="connsiteY1" fmla="*/ 692459 h 896645"/>
              <a:gd name="connsiteX2" fmla="*/ 728350 w 5204874"/>
              <a:gd name="connsiteY2" fmla="*/ 523783 h 896645"/>
              <a:gd name="connsiteX3" fmla="*/ 27014 w 5204874"/>
              <a:gd name="connsiteY3" fmla="*/ 896645 h 8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4874" h="896645">
                <a:moveTo>
                  <a:pt x="4616769" y="0"/>
                </a:moveTo>
                <a:cubicBezTo>
                  <a:pt x="5073969" y="302581"/>
                  <a:pt x="5531169" y="605162"/>
                  <a:pt x="4883099" y="692459"/>
                </a:cubicBezTo>
                <a:cubicBezTo>
                  <a:pt x="4235029" y="779756"/>
                  <a:pt x="1537697" y="489752"/>
                  <a:pt x="728350" y="523783"/>
                </a:cubicBezTo>
                <a:cubicBezTo>
                  <a:pt x="-80997" y="557814"/>
                  <a:pt x="-26992" y="727229"/>
                  <a:pt x="27014" y="896645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29A064-DF37-44C9-A004-0A42918C8457}"/>
              </a:ext>
            </a:extLst>
          </p:cNvPr>
          <p:cNvSpPr txBox="1"/>
          <p:nvPr/>
        </p:nvSpPr>
        <p:spPr>
          <a:xfrm>
            <a:off x="801208" y="955735"/>
            <a:ext cx="11192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sum(round(c(10.5,6,NA), </a:t>
            </a:r>
            <a:r>
              <a:rPr lang="es-E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digits</a:t>
            </a:r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0), na.rm = TRUE)</a:t>
            </a:r>
            <a:endParaRPr lang="es-ES" sz="2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E7A224-A688-4D4C-AADD-C13E87E6D488}"/>
              </a:ext>
            </a:extLst>
          </p:cNvPr>
          <p:cNvSpPr txBox="1"/>
          <p:nvPr/>
        </p:nvSpPr>
        <p:spPr>
          <a:xfrm>
            <a:off x="796749" y="108759"/>
            <a:ext cx="11192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Operador pipe </a:t>
            </a:r>
            <a:r>
              <a:rPr lang="es-ES" sz="4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</a:t>
            </a:r>
            <a:endParaRPr lang="es-ES" sz="4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797977-C37F-42E1-9BF1-0AB0B5F17D6B}"/>
              </a:ext>
            </a:extLst>
          </p:cNvPr>
          <p:cNvSpPr txBox="1"/>
          <p:nvPr/>
        </p:nvSpPr>
        <p:spPr>
          <a:xfrm>
            <a:off x="864834" y="5294892"/>
            <a:ext cx="6094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c(10.5,6,NA) %&gt;%</a:t>
            </a:r>
          </a:p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round(</a:t>
            </a:r>
            <a:r>
              <a:rPr lang="es-E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digits</a:t>
            </a:r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0) %&gt;%</a:t>
            </a:r>
          </a:p>
          <a:p>
            <a:r>
              <a:rPr lang="es-E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sum(na.rm = TRUE)</a:t>
            </a:r>
          </a:p>
        </p:txBody>
      </p:sp>
    </p:spTree>
    <p:extLst>
      <p:ext uri="{BB962C8B-B14F-4D97-AF65-F5344CB8AC3E}">
        <p14:creationId xmlns:p14="http://schemas.microsoft.com/office/powerpoint/2010/main" val="388830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EDC99C-B36F-41B2-8BDA-68275BC0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71580"/>
            <a:ext cx="11201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36393E-7585-4701-8823-0C42E57F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962025"/>
            <a:ext cx="11229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1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219B54-2FD6-495C-B7FE-ADBCA490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0" y="0"/>
            <a:ext cx="11776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8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Tidyverse</a:t>
            </a:r>
            <a:r>
              <a:rPr lang="es-ES" dirty="0"/>
              <a:t> a vista de pájaro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Luis Morís Fernández</a:t>
            </a:r>
          </a:p>
          <a:p>
            <a:r>
              <a:rPr lang="es-ES" sz="3200" dirty="0"/>
              <a:t>Joaquín Morís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257800"/>
            <a:ext cx="767763" cy="767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16" y="5486646"/>
            <a:ext cx="2028966" cy="310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54" y="5835686"/>
            <a:ext cx="519654" cy="519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16" y="5931366"/>
            <a:ext cx="3803230" cy="3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A791AA-5542-4C5C-9CF2-5ECC52C9B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5257800"/>
            <a:ext cx="767763" cy="7677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32264A-F9E0-4F4C-8534-FF28541A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116" y="5486646"/>
            <a:ext cx="2028966" cy="3100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9B835C-E71B-4AC6-B212-AFA2373C1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54" y="5835686"/>
            <a:ext cx="519654" cy="5196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097F24-61D9-44E4-BCEE-38FAB28D8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116" y="5931366"/>
            <a:ext cx="3803230" cy="3282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75CD9E-AD49-4752-A2D1-561D004CA65E}"/>
              </a:ext>
            </a:extLst>
          </p:cNvPr>
          <p:cNvSpPr txBox="1"/>
          <p:nvPr/>
        </p:nvSpPr>
        <p:spPr>
          <a:xfrm>
            <a:off x="8070574" y="479030"/>
            <a:ext cx="35237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#</a:t>
            </a:r>
            <a:r>
              <a:rPr lang="es-ES" sz="2800" b="1" dirty="0" err="1"/>
              <a:t>encuentRo_Rhispano</a:t>
            </a:r>
            <a:endParaRPr lang="es-ES" sz="2800" b="1" dirty="0"/>
          </a:p>
          <a:p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035B372-B820-4DF3-84FC-045339EAAE5B}"/>
              </a:ext>
            </a:extLst>
          </p:cNvPr>
          <p:cNvSpPr/>
          <p:nvPr/>
        </p:nvSpPr>
        <p:spPr>
          <a:xfrm>
            <a:off x="1118845" y="5366285"/>
            <a:ext cx="1970425" cy="459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200" b="1" dirty="0">
                <a:solidFill>
                  <a:srgbClr val="3A9CCD"/>
                </a:solidFill>
              </a:rPr>
              <a:t> </a:t>
            </a:r>
            <a:r>
              <a:rPr lang="es-ES" sz="2800" b="1" dirty="0">
                <a:solidFill>
                  <a:srgbClr val="55ADEE"/>
                </a:solidFill>
              </a:rPr>
              <a:t>0sigmas</a:t>
            </a:r>
            <a:endParaRPr lang="es-ES" b="1" dirty="0">
              <a:solidFill>
                <a:srgbClr val="55ADEE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7F21D57-D421-4D5B-8734-BB3C4333DEDC}"/>
              </a:ext>
            </a:extLst>
          </p:cNvPr>
          <p:cNvSpPr/>
          <p:nvPr/>
        </p:nvSpPr>
        <p:spPr>
          <a:xfrm>
            <a:off x="852516" y="5940477"/>
            <a:ext cx="5591993" cy="3100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3200" b="1" dirty="0">
                <a:latin typeface="+mj-lt"/>
              </a:rPr>
              <a:t>luis.moris.fernandez@gmail.com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6DDF401-A463-48E2-87A2-D29CFB5FE3B9}"/>
              </a:ext>
            </a:extLst>
          </p:cNvPr>
          <p:cNvSpPr/>
          <p:nvPr/>
        </p:nvSpPr>
        <p:spPr>
          <a:xfrm>
            <a:off x="7655117" y="5901119"/>
            <a:ext cx="4536884" cy="3887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3200" b="1" dirty="0">
                <a:latin typeface="+mj-lt"/>
              </a:rPr>
              <a:t>joaquin.moris@gmail.com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89BA7C5-3E24-42FC-84EB-F002A025D737}"/>
              </a:ext>
            </a:extLst>
          </p:cNvPr>
          <p:cNvSpPr/>
          <p:nvPr/>
        </p:nvSpPr>
        <p:spPr>
          <a:xfrm>
            <a:off x="7880306" y="5366285"/>
            <a:ext cx="2266994" cy="459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200" b="1" dirty="0">
                <a:solidFill>
                  <a:srgbClr val="3A9CCD"/>
                </a:solidFill>
              </a:rPr>
              <a:t> </a:t>
            </a:r>
            <a:r>
              <a:rPr lang="es-ES" sz="2800" b="1" dirty="0" err="1">
                <a:solidFill>
                  <a:srgbClr val="55ADEE"/>
                </a:solidFill>
              </a:rPr>
              <a:t>joaquinmoris</a:t>
            </a:r>
            <a:endParaRPr lang="es-ES" dirty="0">
              <a:solidFill>
                <a:srgbClr val="55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3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F73005-F934-44D2-B55E-41BDB9FA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1937"/>
            <a:ext cx="110871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6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0EB34B-6E5E-4CD6-8F02-88C1F23E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57175"/>
            <a:ext cx="111728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F98C15B-2803-4DE7-9E09-2E2F4B7C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76225"/>
            <a:ext cx="111728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4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04CD4AF-48F8-41F1-9BAD-C98D286B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0512"/>
            <a:ext cx="111823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4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B739FC-55F0-421B-9919-28C85ADE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633"/>
            <a:ext cx="12192000" cy="58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2F3411-B888-4987-83CA-89397570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08"/>
            <a:ext cx="12192000" cy="673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2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389E9D-0452-48BC-A56A-160678AA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833"/>
            <a:ext cx="12192000" cy="57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2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F4C47A-EB59-4A0E-B2DA-A74F4C0B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95"/>
            <a:ext cx="12192000" cy="55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60C5A0-70AF-4084-93B9-2E5DF710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840"/>
            <a:ext cx="12192000" cy="53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2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ED318B-8571-4E8C-9351-1359DDCF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17"/>
            <a:ext cx="12192000" cy="53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9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133489" y="4895334"/>
            <a:ext cx="5925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hlinkClick r:id="rId2"/>
              </a:rPr>
              <a:t>https://malagarusers.netlify.com/</a:t>
            </a:r>
            <a:endParaRPr lang="es-ES" sz="3200" dirty="0"/>
          </a:p>
        </p:txBody>
      </p:sp>
      <p:sp>
        <p:nvSpPr>
          <p:cNvPr id="12" name="Rectángulo 11"/>
          <p:cNvSpPr/>
          <p:nvPr/>
        </p:nvSpPr>
        <p:spPr>
          <a:xfrm>
            <a:off x="3133489" y="5570080"/>
            <a:ext cx="6438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hlinkClick r:id="rId3"/>
              </a:rPr>
              <a:t>https://</a:t>
            </a:r>
            <a:r>
              <a:rPr lang="es-ES" sz="2800" dirty="0">
                <a:hlinkClick r:id="rId3"/>
              </a:rPr>
              <a:t>www.meetup.com/es-ES/Meetup-de-Grupo-de-Usuarios-de-R-de-Malaga</a:t>
            </a:r>
            <a:r>
              <a:rPr lang="es-ES" sz="2400" dirty="0">
                <a:hlinkClick r:id="rId3"/>
              </a:rPr>
              <a:t>/</a:t>
            </a:r>
            <a:endParaRPr lang="es-ES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384" y="-175120"/>
            <a:ext cx="6617232" cy="50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D75716-5D2C-4E97-97D4-87999183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70"/>
            <a:ext cx="12192000" cy="58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96BBEE-D445-4579-90C9-2172B21C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55"/>
            <a:ext cx="12192000" cy="64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59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C6F18C-5D2D-4CF7-9132-5ACF8055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893"/>
            <a:ext cx="12192000" cy="52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D87843-07A6-4401-A98E-CC0F4CCD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702"/>
            <a:ext cx="12192000" cy="6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667C72-249D-409D-9673-F1A8B5F4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461"/>
            <a:ext cx="12192000" cy="25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22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67FA63-AD21-41B8-8952-60339A22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429"/>
            <a:ext cx="12192000" cy="28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E5424A5-DFEE-4577-9735-E2F61F26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188"/>
            <a:ext cx="12192000" cy="36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42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D9D353F-FFEE-49C8-B0E9-31D8C8C2D05E}"/>
              </a:ext>
            </a:extLst>
          </p:cNvPr>
          <p:cNvGrpSpPr/>
          <p:nvPr/>
        </p:nvGrpSpPr>
        <p:grpSpPr>
          <a:xfrm>
            <a:off x="0" y="678443"/>
            <a:ext cx="12192000" cy="3345650"/>
            <a:chOff x="0" y="2762881"/>
            <a:chExt cx="12192000" cy="334565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6AFBC56A-193E-4D61-9297-64D0349F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62881"/>
              <a:ext cx="12192000" cy="1332238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917A878-88F1-4AC7-A203-16B51B4A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49868"/>
              <a:ext cx="12192000" cy="21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58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D06DCA-953C-4883-9615-418D5717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55"/>
            <a:ext cx="12192000" cy="13114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6AFAFB-D544-4B4B-B81E-78295A4B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4223"/>
            <a:ext cx="12192000" cy="28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48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7B5D16-1286-491F-A147-85FF8185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19"/>
            <a:ext cx="12192000" cy="57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4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66DE73B-F916-42E0-9188-2FEF47126C58}"/>
              </a:ext>
            </a:extLst>
          </p:cNvPr>
          <p:cNvSpPr/>
          <p:nvPr/>
        </p:nvSpPr>
        <p:spPr>
          <a:xfrm>
            <a:off x="3118484" y="6007485"/>
            <a:ext cx="546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hlinkClick r:id="rId2"/>
              </a:rPr>
              <a:t>https://www.burns-stat.com/documents/books/the-r-inferno/</a:t>
            </a:r>
            <a:endParaRPr lang="es-E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5F932D-A4FF-4C83-8D76-82F01BF6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98" y="425733"/>
            <a:ext cx="3467465" cy="52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40E016-8156-476F-93AA-98DACC86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17"/>
            <a:ext cx="12192000" cy="57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0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6AB40E-75B6-4080-A617-902AF2D3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143"/>
            <a:ext cx="12192000" cy="58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4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1FDC67-0580-4BA0-AD97-1442B0A9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644"/>
            <a:ext cx="12192000" cy="3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0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A900F2-B58F-4433-B6A9-C4ACC1634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"/>
          <a:stretch/>
        </p:blipFill>
        <p:spPr>
          <a:xfrm>
            <a:off x="995109" y="30480"/>
            <a:ext cx="10201782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8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Nada funciona siempre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Algo siempre puede funcionar alguna vez</a:t>
            </a:r>
            <a:endParaRPr lang="es-ES" sz="3600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710BDE-D0C7-4F95-AACE-081C3ADF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Ventajas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D09746A-C491-4477-8F59-58B45BB90D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Reduce carga cognitiva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Escribir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Leer</a:t>
            </a:r>
          </a:p>
          <a:p>
            <a:r>
              <a:rPr lang="es-ES" dirty="0">
                <a:solidFill>
                  <a:schemeClr val="bg1"/>
                </a:solidFill>
              </a:rPr>
              <a:t>Centrado en ciencia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Más transformaciones, más uso</a:t>
            </a:r>
          </a:p>
          <a:p>
            <a:r>
              <a:rPr lang="es-ES" dirty="0">
                <a:solidFill>
                  <a:schemeClr val="bg1"/>
                </a:solidFill>
              </a:rPr>
              <a:t>Opciones por defecto más intuitivas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Suposiciones más acertadas</a:t>
            </a:r>
          </a:p>
          <a:p>
            <a:r>
              <a:rPr lang="es-ES" dirty="0">
                <a:solidFill>
                  <a:schemeClr val="bg1"/>
                </a:solidFill>
              </a:rPr>
              <a:t>Más información</a:t>
            </a:r>
          </a:p>
          <a:p>
            <a:r>
              <a:rPr lang="es-ES" dirty="0">
                <a:solidFill>
                  <a:schemeClr val="bg1"/>
                </a:solidFill>
              </a:rPr>
              <a:t>Tiene mejor rendimiento en algunos aspectos que R base</a:t>
            </a:r>
          </a:p>
          <a:p>
            <a:r>
              <a:rPr lang="es-ES" dirty="0">
                <a:solidFill>
                  <a:schemeClr val="bg1"/>
                </a:solidFill>
              </a:rPr>
              <a:t>Documentación y materiales educativos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45A788A-49D9-4AF9-845F-0F8FFF61F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Inconvenientes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EFA54F-D3BB-484E-B512-0F09EB96BC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Aumento de dependencias</a:t>
            </a:r>
          </a:p>
          <a:p>
            <a:r>
              <a:rPr lang="es-ES" dirty="0">
                <a:solidFill>
                  <a:schemeClr val="bg1"/>
                </a:solidFill>
              </a:rPr>
              <a:t>No está centrado en maximizar el rendimiento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data.table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furrr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Influencia de </a:t>
            </a:r>
            <a:r>
              <a:rPr lang="es-ES" dirty="0" err="1">
                <a:solidFill>
                  <a:schemeClr val="bg1"/>
                </a:solidFill>
              </a:rPr>
              <a:t>RStudio</a:t>
            </a:r>
            <a:r>
              <a:rPr lang="es-ES" dirty="0">
                <a:solidFill>
                  <a:schemeClr val="bg1"/>
                </a:solidFill>
              </a:rPr>
              <a:t> sobre el ecosistema de R</a:t>
            </a:r>
          </a:p>
          <a:p>
            <a:r>
              <a:rPr lang="es-ES" dirty="0">
                <a:solidFill>
                  <a:schemeClr val="bg1"/>
                </a:solidFill>
              </a:rPr>
              <a:t>Puede dificultar el aprender aspectos importantes de R base</a:t>
            </a:r>
          </a:p>
        </p:txBody>
      </p:sp>
    </p:spTree>
    <p:extLst>
      <p:ext uri="{BB962C8B-B14F-4D97-AF65-F5344CB8AC3E}">
        <p14:creationId xmlns:p14="http://schemas.microsoft.com/office/powerpoint/2010/main" val="2338972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3" y="423028"/>
            <a:ext cx="1881681" cy="2822523"/>
          </a:xfrm>
        </p:spPr>
      </p:pic>
      <p:sp>
        <p:nvSpPr>
          <p:cNvPr id="5" name="Rectángulo 4"/>
          <p:cNvSpPr/>
          <p:nvPr/>
        </p:nvSpPr>
        <p:spPr>
          <a:xfrm>
            <a:off x="381000" y="338577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err="1">
                <a:solidFill>
                  <a:schemeClr val="bg1"/>
                </a:solidFill>
                <a:effectLst/>
                <a:latin typeface="Lato"/>
              </a:rPr>
              <a:t>Hadley</a:t>
            </a:r>
            <a:r>
              <a:rPr lang="es-ES" b="0" i="0" dirty="0">
                <a:solidFill>
                  <a:schemeClr val="bg1"/>
                </a:solidFill>
                <a:effectLst/>
                <a:latin typeface="Lato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Lato"/>
              </a:rPr>
              <a:t>Wickham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170" name="Picture 2" descr="Cover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62" y="423028"/>
            <a:ext cx="1881682" cy="282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2695852" y="3385773"/>
            <a:ext cx="236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https://r4ds.had.co.nz/</a:t>
            </a:r>
            <a:endParaRPr lang="es-ES" dirty="0"/>
          </a:p>
        </p:txBody>
      </p:sp>
      <p:pic>
        <p:nvPicPr>
          <p:cNvPr id="7172" name="Picture 4" descr="https://avatars1.githubusercontent.com/u/911566?s=460&amp;v=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22" y="2493128"/>
            <a:ext cx="2822522" cy="282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6401661" y="545587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>
                <a:solidFill>
                  <a:schemeClr val="bg1"/>
                </a:solidFill>
                <a:effectLst/>
                <a:latin typeface="Lato"/>
              </a:rPr>
              <a:t>Greg Wilson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301" y="2493128"/>
            <a:ext cx="2981166" cy="282838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216809" y="5455874"/>
            <a:ext cx="3975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7"/>
              </a:rPr>
              <a:t>https://gvwilson.github.io/tidynomicon/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1146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7"/>
          <p:cNvSpPr>
            <a:spLocks noGrp="1"/>
          </p:cNvSpPr>
          <p:nvPr>
            <p:ph type="title"/>
          </p:nvPr>
        </p:nvSpPr>
        <p:spPr>
          <a:xfrm>
            <a:off x="561975" y="1016000"/>
            <a:ext cx="11068050" cy="4826000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0563C1"/>
                </a:solidFill>
              </a:rPr>
              <a:t>#</a:t>
            </a:r>
            <a:r>
              <a:rPr lang="es-ES" dirty="0" err="1">
                <a:solidFill>
                  <a:srgbClr val="0563C1"/>
                </a:solidFill>
              </a:rPr>
              <a:t>tidytuesday</a:t>
            </a:r>
            <a:br>
              <a:rPr lang="es-ES" dirty="0">
                <a:solidFill>
                  <a:srgbClr val="FF0000"/>
                </a:solidFill>
              </a:rPr>
            </a:br>
            <a:r>
              <a:rPr lang="es-ES" sz="3600" dirty="0">
                <a:hlinkClick r:id="rId2"/>
              </a:rPr>
              <a:t>https://github.com/rfordatascience/tidytuesday</a:t>
            </a:r>
            <a:br>
              <a:rPr lang="es-ES" sz="3600" dirty="0"/>
            </a:br>
            <a:br>
              <a:rPr lang="es-ES" dirty="0">
                <a:solidFill>
                  <a:srgbClr val="0563C1"/>
                </a:solidFill>
              </a:rPr>
            </a:br>
            <a:r>
              <a:rPr lang="es-ES" dirty="0">
                <a:solidFill>
                  <a:srgbClr val="0563C1"/>
                </a:solidFill>
              </a:rPr>
              <a:t>#</a:t>
            </a:r>
            <a:r>
              <a:rPr lang="es-ES" dirty="0" err="1">
                <a:solidFill>
                  <a:srgbClr val="0563C1"/>
                </a:solidFill>
              </a:rPr>
              <a:t>datosdemiércoles</a:t>
            </a:r>
            <a:br>
              <a:rPr lang="es-ES" dirty="0">
                <a:solidFill>
                  <a:srgbClr val="FF0000"/>
                </a:solidFill>
              </a:rPr>
            </a:br>
            <a:r>
              <a:rPr lang="es-ES" sz="3600" dirty="0">
                <a:hlinkClick r:id="rId3"/>
              </a:rPr>
              <a:t>https://github.com/cienciadedatos/datos-de-miercoles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35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Tidyverse</a:t>
            </a:r>
            <a:r>
              <a:rPr lang="es-ES" dirty="0"/>
              <a:t> a vista de pájaro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Luis Morís Fernández</a:t>
            </a:r>
          </a:p>
          <a:p>
            <a:r>
              <a:rPr lang="es-ES" sz="3200" dirty="0"/>
              <a:t>Joaquín Morís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257800"/>
            <a:ext cx="767763" cy="7677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16" y="5486646"/>
            <a:ext cx="2028966" cy="310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54" y="5835686"/>
            <a:ext cx="519654" cy="519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16" y="5931366"/>
            <a:ext cx="3803230" cy="3282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A791AA-5542-4C5C-9CF2-5ECC52C9B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00" y="5257800"/>
            <a:ext cx="767763" cy="7677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32264A-F9E0-4F4C-8534-FF28541A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116" y="5486646"/>
            <a:ext cx="2028966" cy="3100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9B835C-E71B-4AC6-B212-AFA2373C1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54" y="5835686"/>
            <a:ext cx="519654" cy="5196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097F24-61D9-44E4-BCEE-38FAB28D8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116" y="5931366"/>
            <a:ext cx="3803230" cy="3282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75CD9E-AD49-4752-A2D1-561D004CA65E}"/>
              </a:ext>
            </a:extLst>
          </p:cNvPr>
          <p:cNvSpPr txBox="1"/>
          <p:nvPr/>
        </p:nvSpPr>
        <p:spPr>
          <a:xfrm>
            <a:off x="8070574" y="479030"/>
            <a:ext cx="35237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#</a:t>
            </a:r>
            <a:r>
              <a:rPr lang="es-ES" sz="2800" b="1" dirty="0" err="1"/>
              <a:t>encuentRo_Rhispano</a:t>
            </a:r>
            <a:endParaRPr lang="es-ES" sz="2800" b="1" dirty="0"/>
          </a:p>
          <a:p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035B372-B820-4DF3-84FC-045339EAAE5B}"/>
              </a:ext>
            </a:extLst>
          </p:cNvPr>
          <p:cNvSpPr/>
          <p:nvPr/>
        </p:nvSpPr>
        <p:spPr>
          <a:xfrm>
            <a:off x="1118845" y="5366285"/>
            <a:ext cx="1970425" cy="459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200" b="1" dirty="0">
                <a:solidFill>
                  <a:srgbClr val="3A9CCD"/>
                </a:solidFill>
              </a:rPr>
              <a:t> </a:t>
            </a:r>
            <a:r>
              <a:rPr lang="es-ES" sz="2800" b="1" dirty="0">
                <a:solidFill>
                  <a:srgbClr val="55ADEE"/>
                </a:solidFill>
              </a:rPr>
              <a:t>0sigmas</a:t>
            </a:r>
            <a:endParaRPr lang="es-ES" b="1" dirty="0">
              <a:solidFill>
                <a:srgbClr val="55ADEE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7F21D57-D421-4D5B-8734-BB3C4333DEDC}"/>
              </a:ext>
            </a:extLst>
          </p:cNvPr>
          <p:cNvSpPr/>
          <p:nvPr/>
        </p:nvSpPr>
        <p:spPr>
          <a:xfrm>
            <a:off x="852516" y="5940477"/>
            <a:ext cx="5591993" cy="3100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3200" b="1" dirty="0">
                <a:latin typeface="+mj-lt"/>
              </a:rPr>
              <a:t>luis.moris.fernandez@gmail.com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6DDF401-A463-48E2-87A2-D29CFB5FE3B9}"/>
              </a:ext>
            </a:extLst>
          </p:cNvPr>
          <p:cNvSpPr/>
          <p:nvPr/>
        </p:nvSpPr>
        <p:spPr>
          <a:xfrm>
            <a:off x="7655117" y="5901119"/>
            <a:ext cx="4536884" cy="3887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3200" b="1" dirty="0">
                <a:latin typeface="+mj-lt"/>
              </a:rPr>
              <a:t>joaquin.moris@gmail.com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89BA7C5-3E24-42FC-84EB-F002A025D737}"/>
              </a:ext>
            </a:extLst>
          </p:cNvPr>
          <p:cNvSpPr/>
          <p:nvPr/>
        </p:nvSpPr>
        <p:spPr>
          <a:xfrm>
            <a:off x="7880306" y="5366285"/>
            <a:ext cx="2266994" cy="459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s-ES" sz="1200" b="1" dirty="0">
                <a:solidFill>
                  <a:srgbClr val="3A9CCD"/>
                </a:solidFill>
              </a:rPr>
              <a:t> </a:t>
            </a:r>
            <a:r>
              <a:rPr lang="es-ES" sz="2800" b="1" dirty="0" err="1">
                <a:solidFill>
                  <a:srgbClr val="55ADEE"/>
                </a:solidFill>
              </a:rPr>
              <a:t>joaquinmoris</a:t>
            </a:r>
            <a:endParaRPr lang="es-ES" dirty="0">
              <a:solidFill>
                <a:srgbClr val="55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5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R es excelente, tiene una gran cantidad de librerías, pero es (ocasionalmente ) idiosincrático, especialmente para </a:t>
            </a:r>
            <a:r>
              <a:rPr lang="es-ES" dirty="0">
                <a:solidFill>
                  <a:srgbClr val="FF0000"/>
                </a:solidFill>
              </a:rPr>
              <a:t>principiantes</a:t>
            </a:r>
          </a:p>
        </p:txBody>
      </p:sp>
    </p:spTree>
    <p:extLst>
      <p:ext uri="{BB962C8B-B14F-4D97-AF65-F5344CB8AC3E}">
        <p14:creationId xmlns:p14="http://schemas.microsoft.com/office/powerpoint/2010/main" val="65588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61975" y="609600"/>
            <a:ext cx="11068050" cy="4781550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Cuestión</a:t>
            </a:r>
            <a:br>
              <a:rPr lang="es-ES" dirty="0">
                <a:solidFill>
                  <a:srgbClr val="FF0000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¿Podemos mejorar la “usabilidad” de R sin perder potencia?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9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59" y="346828"/>
            <a:ext cx="1881681" cy="2822523"/>
          </a:xfrm>
        </p:spPr>
      </p:pic>
      <p:sp>
        <p:nvSpPr>
          <p:cNvPr id="5" name="Rectángulo 4"/>
          <p:cNvSpPr/>
          <p:nvPr/>
        </p:nvSpPr>
        <p:spPr>
          <a:xfrm>
            <a:off x="5138046" y="330957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0" i="0" dirty="0" err="1">
                <a:solidFill>
                  <a:schemeClr val="bg1"/>
                </a:solidFill>
                <a:effectLst/>
                <a:latin typeface="Lato"/>
              </a:rPr>
              <a:t>Hadley</a:t>
            </a:r>
            <a:r>
              <a:rPr lang="es-ES" b="0" i="0" dirty="0">
                <a:solidFill>
                  <a:schemeClr val="bg1"/>
                </a:solidFill>
                <a:effectLst/>
                <a:latin typeface="Lato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Lato"/>
              </a:rPr>
              <a:t>Wickham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50" name="Picture 2" descr="RStud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8852"/>
            <a:ext cx="2453604" cy="28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s://www.rstudio.com/wp-content/uploads/2014/04/tidyver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35" y="348852"/>
            <a:ext cx="2463465" cy="28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38200" y="5869513"/>
            <a:ext cx="2870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Source Sans Pro"/>
              </a:rPr>
              <a:t>(not sponsored, endorsed, licensed by, or affiliated in any way with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ource Sans Pro"/>
              </a:rPr>
              <a:t>Rstudio</a:t>
            </a:r>
            <a:r>
              <a:rPr lang="en-US" sz="1600" dirty="0">
                <a:solidFill>
                  <a:schemeClr val="bg1"/>
                </a:solidFill>
                <a:latin typeface="Source Sans Pro"/>
              </a:rPr>
              <a:t>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868654" y="6120000"/>
            <a:ext cx="4454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hlinkClick r:id="rId5"/>
              </a:rPr>
              <a:t>https://upload.wikimedia.org/wikipedia/commons/f/fa/Hadley-wickham2016-02-04.jpg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250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04800" y="6120000"/>
            <a:ext cx="1158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hlinkClick r:id="rId2"/>
              </a:rPr>
              <a:t>https://github.com/rstudio/rstudio-conf/blob/master/2017/The_Tidyverse-Hadley_Wickham/tidyverse.pdf</a:t>
            </a:r>
            <a:endParaRPr lang="es-ES" dirty="0"/>
          </a:p>
        </p:txBody>
      </p:sp>
      <p:sp>
        <p:nvSpPr>
          <p:cNvPr id="5" name="Título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Principios comunes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838200" y="1912777"/>
            <a:ext cx="10515600" cy="4264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>
                <a:solidFill>
                  <a:schemeClr val="bg1"/>
                </a:solidFill>
              </a:rPr>
              <a:t>1. Una función, </a:t>
            </a:r>
            <a:r>
              <a:rPr lang="es-ES" sz="4000" dirty="0">
                <a:solidFill>
                  <a:srgbClr val="FF0000"/>
                </a:solidFill>
              </a:rPr>
              <a:t>una tarea</a:t>
            </a:r>
          </a:p>
          <a:p>
            <a:pPr marL="0" indent="0">
              <a:buNone/>
            </a:pPr>
            <a:r>
              <a:rPr lang="es-ES" sz="4000" dirty="0">
                <a:solidFill>
                  <a:schemeClr val="bg1"/>
                </a:solidFill>
              </a:rPr>
              <a:t>2. Una </a:t>
            </a:r>
            <a:r>
              <a:rPr lang="es-ES" sz="4000" dirty="0" err="1">
                <a:solidFill>
                  <a:srgbClr val="FF0000"/>
                </a:solidFill>
              </a:rPr>
              <a:t>query</a:t>
            </a:r>
            <a:r>
              <a:rPr lang="es-ES" sz="4000" dirty="0">
                <a:solidFill>
                  <a:schemeClr val="bg1"/>
                </a:solidFill>
              </a:rPr>
              <a:t> o un </a:t>
            </a:r>
            <a:r>
              <a:rPr lang="es-ES" sz="4000" dirty="0">
                <a:solidFill>
                  <a:srgbClr val="FF0000"/>
                </a:solidFill>
              </a:rPr>
              <a:t>comando</a:t>
            </a:r>
            <a:r>
              <a:rPr lang="es-ES" sz="4000" dirty="0">
                <a:solidFill>
                  <a:schemeClr val="bg1"/>
                </a:solidFill>
              </a:rPr>
              <a:t> (</a:t>
            </a:r>
            <a:r>
              <a:rPr lang="es-ES" sz="4000" dirty="0" err="1">
                <a:solidFill>
                  <a:schemeClr val="bg1"/>
                </a:solidFill>
              </a:rPr>
              <a:t>xor</a:t>
            </a:r>
            <a:r>
              <a:rPr lang="es-ES" sz="4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s-ES" sz="4000" dirty="0">
                <a:solidFill>
                  <a:schemeClr val="bg1"/>
                </a:solidFill>
              </a:rPr>
              <a:t>3. Las funciones se enlazan con el operador </a:t>
            </a:r>
            <a:r>
              <a:rPr lang="es-ES" sz="4000" dirty="0">
                <a:solidFill>
                  <a:srgbClr val="FF0000"/>
                </a:solidFill>
              </a:rPr>
              <a:t>%&gt;%</a:t>
            </a:r>
          </a:p>
          <a:p>
            <a:pPr marL="0" indent="0">
              <a:buNone/>
            </a:pPr>
            <a:r>
              <a:rPr lang="es-ES" sz="4000" dirty="0">
                <a:solidFill>
                  <a:schemeClr val="bg1"/>
                </a:solidFill>
              </a:rPr>
              <a:t>4. Utilizan </a:t>
            </a:r>
            <a:r>
              <a:rPr lang="es-ES" sz="4000" dirty="0" err="1">
                <a:solidFill>
                  <a:srgbClr val="FF0000"/>
                </a:solidFill>
              </a:rPr>
              <a:t>tidy</a:t>
            </a:r>
            <a:r>
              <a:rPr lang="es-ES" sz="4000" dirty="0">
                <a:solidFill>
                  <a:srgbClr val="FF0000"/>
                </a:solidFill>
              </a:rPr>
              <a:t> </a:t>
            </a:r>
            <a:r>
              <a:rPr lang="es-ES" sz="4000" dirty="0" err="1">
                <a:solidFill>
                  <a:srgbClr val="FF0000"/>
                </a:solidFill>
              </a:rPr>
              <a:t>tibbles</a:t>
            </a:r>
            <a:r>
              <a:rPr lang="es-ES" sz="4000" dirty="0">
                <a:solidFill>
                  <a:schemeClr val="bg1"/>
                </a:solidFill>
              </a:rPr>
              <a:t> como estructura de datos primaria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AF0A575D-B19A-4FD9-92C5-A95BC82F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70" y="4574519"/>
            <a:ext cx="1323392" cy="13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5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00" y="57150"/>
            <a:ext cx="8160000" cy="6120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04800" y="6120000"/>
            <a:ext cx="1158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hlinkClick r:id="rId3"/>
              </a:rPr>
              <a:t>https://github.com/rstudio/rstudio-conf/blob/master/2017/The_Tidyverse-Hadley_Wickham/tidyverse.pdf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873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7441</TotalTime>
  <Words>661</Words>
  <Application>Microsoft Office PowerPoint</Application>
  <PresentationFormat>Panorámica</PresentationFormat>
  <Paragraphs>89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Fira Code</vt:lpstr>
      <vt:lpstr>Lato</vt:lpstr>
      <vt:lpstr>Muli</vt:lpstr>
      <vt:lpstr>Source Sans Pro</vt:lpstr>
      <vt:lpstr>Tema de Office</vt:lpstr>
      <vt:lpstr>Presentación de PowerPoint</vt:lpstr>
      <vt:lpstr>Tidyverse a vista de pájaro</vt:lpstr>
      <vt:lpstr>Presentación de PowerPoint</vt:lpstr>
      <vt:lpstr>Presentación de PowerPoint</vt:lpstr>
      <vt:lpstr>R es excelente, tiene una gran cantidad de librerías, pero es (ocasionalmente ) idiosincrático, especialmente para principiantes</vt:lpstr>
      <vt:lpstr>Cuestión  ¿Podemos mejorar la “usabilidad” de R sin perder potencia?</vt:lpstr>
      <vt:lpstr>Presentación de PowerPoint</vt:lpstr>
      <vt:lpstr>Principios comunes</vt:lpstr>
      <vt:lpstr>Presentación de PowerPoint</vt:lpstr>
      <vt:lpstr>Presentación de PowerPoint</vt:lpstr>
      <vt:lpstr>Verbos de dplyr</vt:lpstr>
      <vt:lpstr>Presentación de PowerPoint</vt:lpstr>
      <vt:lpstr>Presentación de PowerPoint</vt:lpstr>
      <vt:lpstr>Presentación de PowerPoint</vt:lpstr>
      <vt:lpstr>c(10.5, 6, NA)</vt:lpstr>
      <vt:lpstr>c(10.5, 6, NA)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Nada funciona siempre Algo siempre puede funcionar alguna vez</vt:lpstr>
      <vt:lpstr>Presentación de PowerPoint</vt:lpstr>
      <vt:lpstr>#tidytuesday https://github.com/rfordatascience/tidytuesday  #datosdemiércoles https://github.com/cienciadedatos/datos-de-miercoles</vt:lpstr>
      <vt:lpstr>Tidyverse a vista de pájaro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JMF</dc:creator>
  <cp:lastModifiedBy>JMF</cp:lastModifiedBy>
  <cp:revision>88</cp:revision>
  <dcterms:created xsi:type="dcterms:W3CDTF">2019-05-19T15:16:29Z</dcterms:created>
  <dcterms:modified xsi:type="dcterms:W3CDTF">2020-09-18T13:23:56Z</dcterms:modified>
</cp:coreProperties>
</file>